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8.xml" ContentType="application/vnd.openxmlformats-officedocument.theme+xml"/>
  <Override PartName="/ppt/slideLayouts/slideLayout38.xml" ContentType="application/vnd.openxmlformats-officedocument.presentationml.slideLayout+xml"/>
  <Override PartName="/ppt/theme/theme1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  <p:sldMasterId id="2147483709" r:id="rId17"/>
    <p:sldMasterId id="2147483712" r:id="rId18"/>
    <p:sldMasterId id="2147483716" r:id="rId19"/>
    <p:sldMasterId id="2147483718" r:id="rId20"/>
  </p:sldMasterIdLst>
  <p:notesMasterIdLst>
    <p:notesMasterId r:id="rId27"/>
  </p:notesMasterIdLst>
  <p:sldIdLst>
    <p:sldId id="256" r:id="rId21"/>
    <p:sldId id="1589" r:id="rId22"/>
    <p:sldId id="1590" r:id="rId23"/>
    <p:sldId id="1591" r:id="rId24"/>
    <p:sldId id="1592" r:id="rId25"/>
    <p:sldId id="1593" r:id="rId2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98" d="100"/>
          <a:sy n="98" d="100"/>
        </p:scale>
        <p:origin x="7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21/02/2022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02/2022 del 23 de Febrero de 2022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02/2022 del 23 de Febrero de 2022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039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1132F9-AF44-4D33-8B9F-93699C699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3412B1-F0B8-43E9-84AC-50E22A7A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99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4710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05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26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640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811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881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8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4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41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02/2022 del 23 de Febrero de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Reserva Técnica del IPEJAL corte a Enero 2022</a:t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MX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10FEA-2F31-4561-9EFC-1C1B45EA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02/2022 del 23 de Febrero de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86FE871-5300-4BFB-B314-904CFBEB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158" y="-56119"/>
            <a:ext cx="6997698" cy="592106"/>
          </a:xfrm>
        </p:spPr>
        <p:txBody>
          <a:bodyPr/>
          <a:lstStyle/>
          <a:p>
            <a:pPr marL="0" marR="0" lvl="0" indent="0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j-ea"/>
                <a:cs typeface="+mj-cs"/>
              </a:rPr>
              <a:t>Reserva Técnica 2012 – Enero 2022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02/2022 del 23 de Febrero de 2022</a:t>
            </a: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32F3A53-6E3C-4D1A-A4B5-3A06967B2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581" y="3078996"/>
            <a:ext cx="4837080" cy="315190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787A2DA-3BBC-4AA1-BE61-CD5ED30B8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09" y="747732"/>
            <a:ext cx="8797016" cy="168201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82996FB-A488-4A74-821E-FC4FBD53B7F8}"/>
              </a:ext>
            </a:extLst>
          </p:cNvPr>
          <p:cNvSpPr txBox="1"/>
          <p:nvPr/>
        </p:nvSpPr>
        <p:spPr>
          <a:xfrm>
            <a:off x="99358" y="2417812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Enero  de 2022.</a:t>
            </a:r>
          </a:p>
        </p:txBody>
      </p:sp>
      <p:sp>
        <p:nvSpPr>
          <p:cNvPr id="18" name="Cerrar llave 17">
            <a:extLst>
              <a:ext uri="{FF2B5EF4-FFF2-40B4-BE49-F238E27FC236}">
                <a16:creationId xmlns:a16="http://schemas.microsoft.com/office/drawing/2014/main" id="{71640111-8BE2-43B4-94D5-6E2D98D8EC09}"/>
              </a:ext>
            </a:extLst>
          </p:cNvPr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958627F-BA2D-4AE1-B9AF-8E65F33AD959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8DCC1CA-BC64-9342-9FC6-0A703FD15379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sz="2000" dirty="0"/>
              <a:t>Comparativo Reserva Técnica Noviembre – Enero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900"/>
              <a:t>Sesión Ordinaria 02/2022 del 23 de Febrero de 2022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5243AC6-2F84-4E6A-857C-962D59B8F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1" y="2492892"/>
            <a:ext cx="6120675" cy="40000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15D9114-BBF7-4876-ACE6-D042501B6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635849"/>
            <a:ext cx="6120676" cy="185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2021 vs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02/2022 del 23 de Febrero de 2022</a:t>
            </a:r>
            <a:endParaRPr lang="es-MX" sz="9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6CBF1B6-EBB7-430D-A1EE-2823DFAB0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0" y="969051"/>
            <a:ext cx="8535140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Diciembre – Enero  2022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02/2022 del 23 de Febrero de 2022</a:t>
            </a:r>
            <a:endParaRPr lang="es-MX" sz="9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967BCEF-C9EF-4309-B3AD-FFA617872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28" y="692695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0826" y="27082"/>
            <a:ext cx="7413174" cy="592106"/>
          </a:xfrm>
        </p:spPr>
        <p:txBody>
          <a:bodyPr/>
          <a:lstStyle/>
          <a:p>
            <a:pPr algn="ctr"/>
            <a:r>
              <a:rPr lang="es-MX" sz="14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4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400" dirty="0">
                <a:latin typeface="+mn-lt"/>
                <a:cs typeface="Calibri" panose="020F0502020204030204" pitchFamily="34" charset="0"/>
              </a:rPr>
              <a:t> Diciembre 2021 – Enero 2022.</a:t>
            </a:r>
            <a:endParaRPr lang="es-MX" sz="14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02/2022 del 23 de Febrero de 2022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4883341-9346-4A4A-A341-13E1BF7CCBB2}"/>
              </a:ext>
            </a:extLst>
          </p:cNvPr>
          <p:cNvSpPr txBox="1"/>
          <p:nvPr/>
        </p:nvSpPr>
        <p:spPr>
          <a:xfrm>
            <a:off x="251519" y="568982"/>
            <a:ext cx="8640960" cy="4830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0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105.6 millones de pesos, y se debe principalmente a que hubo más captación de ingresos por el pago de créditos hipotecarios, y como estrategia de inversión se puso a corto plazo el ingreso para tener liquidez en caso necesario.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1.5 millones de pesos, y se debe principalmente al cobro de intereses de inversión a largo plazo.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3: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de 1.2 millones de pesos, se da principalmente al reconocimiento de intereses de la inversión en mandatos que se tiene en </a:t>
            </a:r>
            <a:r>
              <a:rPr lang="es-MX" sz="10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GBM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casa de bolsa.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0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de los 51.4 millones de pesos, se debe a una mayor cantidad de prestamos a corto plazo otorgados,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de los -125.6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por -2.25 millones de pesos se debe a un ajuste en la depreciación de las viviendas.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0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decremento de los $932,705 pesos, se da principalmente por  el cumplimiento de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000" b="1" u="sng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0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000" dirty="0">
                <a:latin typeface="Century Gothic" panose="020B0502020202020204" pitchFamily="34" charset="0"/>
              </a:rPr>
              <a:t>incremento de los 398 millones de pesos, se da principalmente por el rubro de deudores por aportaciones y retenciones, esto con las dependencias afiliadas al IPEJAL, lo que significa en relación inversa, el incumplimiento de pago o la no recuperación del adeudo de las </a:t>
            </a:r>
            <a:r>
              <a:rPr lang="es-MX" sz="10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000" u="none" strike="noStrike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8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122</TotalTime>
  <Words>464</Words>
  <Application>Microsoft Office PowerPoint</Application>
  <PresentationFormat>Presentación en pantalla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20</vt:i4>
      </vt:variant>
      <vt:variant>
        <vt:lpstr>Títulos de diapositiva</vt:lpstr>
      </vt:variant>
      <vt:variant>
        <vt:i4>6</vt:i4>
      </vt:variant>
    </vt:vector>
  </HeadingPairs>
  <TitlesOfParts>
    <vt:vector size="36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PRESENTACIÓN CONSEJO DIRECTIVO</vt:lpstr>
      <vt:lpstr>4_Tema Sesiones</vt:lpstr>
      <vt:lpstr>9_plantilla ipejal 2019</vt:lpstr>
      <vt:lpstr>10_plantilla ipejal 2019</vt:lpstr>
      <vt:lpstr>Reserva Técnica del IPEJAL corte a Enero 2022 </vt:lpstr>
      <vt:lpstr>Reserva Técnica 2012 – Enero 2022</vt:lpstr>
      <vt:lpstr>Comparativo Reserva Técnica Noviembre – Enero 2022</vt:lpstr>
      <vt:lpstr>Comparativo Reserva Técnica 2021 vs 2022</vt:lpstr>
      <vt:lpstr>Comparativo Reserva Técnica Diciembre – Enero  2022</vt:lpstr>
      <vt:lpstr>Explicación de puntos por componente RT Diciembre 2021 – Enero 2022.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25</cp:revision>
  <dcterms:created xsi:type="dcterms:W3CDTF">2020-08-22T03:26:06Z</dcterms:created>
  <dcterms:modified xsi:type="dcterms:W3CDTF">2022-02-21T21:26:40Z</dcterms:modified>
</cp:coreProperties>
</file>